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Josè Rolòn" initials="JJR" lastIdx="1" clrIdx="0">
    <p:extLst>
      <p:ext uri="{19B8F6BF-5375-455C-9EA6-DF929625EA0E}">
        <p15:presenceInfo xmlns:p15="http://schemas.microsoft.com/office/powerpoint/2012/main" userId="Juan Josè Rolò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438" autoAdjust="0"/>
  </p:normalViewPr>
  <p:slideViewPr>
    <p:cSldViewPr snapToGrid="0">
      <p:cViewPr varScale="1">
        <p:scale>
          <a:sx n="76" d="100"/>
          <a:sy n="76" d="100"/>
        </p:scale>
        <p:origin x="34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25BE-DCD4-4885-8431-F2C55C0E16F7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3573-D778-4F41-A35E-E47D2E6E1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80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Resaltar que este</a:t>
            </a:r>
            <a:r>
              <a:rPr lang="es-ES" baseline="0" dirty="0" smtClean="0"/>
              <a:t> mismo efecto se da por el giro a la derecha en </a:t>
            </a:r>
            <a:r>
              <a:rPr lang="es-ES" baseline="0" dirty="0" err="1" smtClean="0"/>
              <a:t>Boggiani</a:t>
            </a:r>
            <a:r>
              <a:rPr lang="es-ES" baseline="0" dirty="0" smtClean="0"/>
              <a:t>, donde no permite incorporar, a </a:t>
            </a:r>
            <a:r>
              <a:rPr lang="es-ES" baseline="0" dirty="0" err="1" smtClean="0"/>
              <a:t>Mcal</a:t>
            </a:r>
            <a:r>
              <a:rPr lang="es-ES" baseline="0" dirty="0" smtClean="0"/>
              <a:t>. López sentido a España, Donde no se podía generar e sincronismo efectos de sistemas y tiempos.</a:t>
            </a:r>
          </a:p>
          <a:p>
            <a:endParaRPr lang="es-ES" dirty="0" smtClean="0"/>
          </a:p>
          <a:p>
            <a:r>
              <a:rPr lang="es-ES" dirty="0" err="1" smtClean="0"/>
              <a:t>Tambien</a:t>
            </a:r>
            <a:r>
              <a:rPr lang="es-ES" dirty="0" smtClean="0"/>
              <a:t> la reducción de ciclo y disminución de esperas sobre </a:t>
            </a:r>
            <a:r>
              <a:rPr lang="es-ES" dirty="0" err="1" smtClean="0"/>
              <a:t>Mcal</a:t>
            </a:r>
            <a:r>
              <a:rPr lang="es-ES" dirty="0" smtClean="0"/>
              <a:t>. López con destino al Centro. (Antes Ciclo: 140 y Fase 41; Después Ciclo: 90 y Fase: 44 )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3573-D778-4F41-A35E-E47D2E6E12E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0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Longitud de cola es mas extensa pero se muestra lo que genera este cruce,</a:t>
            </a:r>
            <a:r>
              <a:rPr lang="es-ES" baseline="0" dirty="0" smtClean="0"/>
              <a:t> ya que la cola viaja de cruce semafórico a otro, por el bloque de los mismos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3573-D778-4F41-A35E-E47D2E6E12E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53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-Reducción de Ciclos también en </a:t>
            </a:r>
            <a:r>
              <a:rPr lang="es-ES" dirty="0" err="1" smtClean="0"/>
              <a:t>Malutin</a:t>
            </a:r>
            <a:r>
              <a:rPr lang="es-ES" dirty="0" smtClean="0"/>
              <a:t>, Charles de Gaulle,</a:t>
            </a:r>
            <a:r>
              <a:rPr lang="es-ES" baseline="0" dirty="0" smtClean="0"/>
              <a:t> </a:t>
            </a:r>
            <a:r>
              <a:rPr lang="es-ES" dirty="0" smtClean="0"/>
              <a:t>Dimas Motta y </a:t>
            </a:r>
            <a:r>
              <a:rPr lang="es-ES" dirty="0" err="1" smtClean="0"/>
              <a:t>Boggiani</a:t>
            </a:r>
            <a:r>
              <a:rPr lang="es-ES" dirty="0" smtClean="0"/>
              <a:t>, o Área de Influencia Directa</a:t>
            </a:r>
          </a:p>
          <a:p>
            <a:r>
              <a:rPr lang="es-ES" dirty="0" smtClean="0"/>
              <a:t>-Los niveles de Servicio</a:t>
            </a:r>
          </a:p>
          <a:p>
            <a:r>
              <a:rPr lang="es-ES" dirty="0" smtClean="0"/>
              <a:t>Antes: E</a:t>
            </a:r>
          </a:p>
          <a:p>
            <a:r>
              <a:rPr lang="es-ES" dirty="0" smtClean="0"/>
              <a:t>Después: B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3573-D778-4F41-A35E-E47D2E6E12E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0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-Reforzando el control de estacionamiento se consigue fluidez.</a:t>
            </a:r>
          </a:p>
          <a:p>
            <a:r>
              <a:rPr lang="es-ES" dirty="0" smtClean="0"/>
              <a:t>-Sistemas de sentido único generan mayor capacidad en los tramos y estructuran</a:t>
            </a:r>
            <a:r>
              <a:rPr lang="es-ES" baseline="0" dirty="0" smtClean="0"/>
              <a:t> el sistema, Los sentidos armonizan con los existentes, y los expande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3573-D778-4F41-A35E-E47D2E6E12E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05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Flechas</a:t>
            </a:r>
            <a:r>
              <a:rPr lang="es-ES" baseline="0" dirty="0" smtClean="0"/>
              <a:t> amarillas indican </a:t>
            </a:r>
            <a:r>
              <a:rPr lang="es-ES" baseline="0" dirty="0" err="1" smtClean="0"/>
              <a:t>reducion</a:t>
            </a:r>
            <a:r>
              <a:rPr lang="es-ES" baseline="0" dirty="0" smtClean="0"/>
              <a:t> de longitud de Cola y Flecha naranja de Tiempos </a:t>
            </a:r>
            <a:r>
              <a:rPr lang="es-ES" baseline="0" smtClean="0"/>
              <a:t>de espera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3573-D778-4F41-A35E-E47D2E6E12E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60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4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06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92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8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81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95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71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52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5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D960-B8FD-484F-AF00-A64B597DCD85}" type="datetimeFigureOut">
              <a:rPr lang="es-ES" smtClean="0"/>
              <a:t>29/01/2018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8C1A-B557-4FD3-B175-387AF73D5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7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PROYECTO MCAL. LOPEZ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349875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349875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49"/>
            <a:ext cx="48399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ector recto de flecha 9"/>
          <p:cNvCxnSpPr/>
          <p:nvPr/>
        </p:nvCxnSpPr>
        <p:spPr>
          <a:xfrm flipH="1">
            <a:off x="3854549" y="1631852"/>
            <a:ext cx="1280159" cy="2298197"/>
          </a:xfrm>
          <a:prstGeom prst="straightConnector1">
            <a:avLst/>
          </a:prstGeom>
          <a:ln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4494628" y="2957426"/>
            <a:ext cx="1041010" cy="50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4958863" y="449401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666999" y="6350000"/>
            <a:ext cx="22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GoogleMaps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ACTUAL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08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81992 -0.82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3" y="-4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4.375E-6 -0.37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-269924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49"/>
            <a:ext cx="48399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666999" y="6350000"/>
            <a:ext cx="22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err="1" smtClean="0"/>
              <a:t>GoogleMaps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424125">
            <a:off x="5005433" y="5148837"/>
            <a:ext cx="3032973" cy="1348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1568331">
            <a:off x="3466296" y="4258645"/>
            <a:ext cx="1714730" cy="920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51832" y="447278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oblada 4"/>
          <p:cNvSpPr/>
          <p:nvPr/>
        </p:nvSpPr>
        <p:spPr>
          <a:xfrm rot="12556371">
            <a:off x="7828610" y="5107622"/>
            <a:ext cx="365760" cy="6344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 doblada 11"/>
          <p:cNvSpPr/>
          <p:nvPr/>
        </p:nvSpPr>
        <p:spPr>
          <a:xfrm rot="1755504">
            <a:off x="3570083" y="4393512"/>
            <a:ext cx="365760" cy="6344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 rot="17951381">
            <a:off x="2042219" y="5096959"/>
            <a:ext cx="2311072" cy="751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 rot="1650511">
            <a:off x="954837" y="4730635"/>
            <a:ext cx="2311072" cy="7514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rot="17674106">
            <a:off x="6951400" y="4006385"/>
            <a:ext cx="4082419" cy="14247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 rot="6978373">
            <a:off x="9348682" y="6095740"/>
            <a:ext cx="351692" cy="1012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 rot="17852455">
            <a:off x="1872737" y="2757857"/>
            <a:ext cx="351692" cy="1012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eñal de prohibido 8"/>
          <p:cNvSpPr/>
          <p:nvPr/>
        </p:nvSpPr>
        <p:spPr>
          <a:xfrm>
            <a:off x="3181445" y="3566948"/>
            <a:ext cx="637381" cy="63738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Señal de prohibido 20"/>
          <p:cNvSpPr/>
          <p:nvPr/>
        </p:nvSpPr>
        <p:spPr>
          <a:xfrm>
            <a:off x="7830612" y="5660521"/>
            <a:ext cx="637381" cy="637381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1676400" y="459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Velocidad Media ( Trafico Tipo </a:t>
            </a:r>
            <a:r>
              <a:rPr lang="es-ES" dirty="0" err="1" smtClean="0"/>
              <a:t>GoogleMaps</a:t>
            </a:r>
            <a:r>
              <a:rPr lang="es-ES" dirty="0" smtClean="0"/>
              <a:t> )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ACTUAL</a:t>
            </a:r>
            <a:endParaRPr lang="es-ES" sz="2800" b="1" dirty="0"/>
          </a:p>
        </p:txBody>
      </p:sp>
      <p:sp>
        <p:nvSpPr>
          <p:cNvPr id="24" name="Rectángulo 23"/>
          <p:cNvSpPr/>
          <p:nvPr/>
        </p:nvSpPr>
        <p:spPr>
          <a:xfrm rot="17951381" flipV="1">
            <a:off x="4188323" y="2881182"/>
            <a:ext cx="3213167" cy="1337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 rot="17951381" flipV="1">
            <a:off x="2689413" y="6133029"/>
            <a:ext cx="3213167" cy="13372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1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8099 0.07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" y="35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08203 -0.064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 animBg="1"/>
      <p:bldP spid="12" grpId="0" animBg="1"/>
      <p:bldP spid="13" grpId="0" animBg="1"/>
      <p:bldP spid="14" grpId="0" animBg="1"/>
      <p:bldP spid="18" grpId="0" animBg="1"/>
      <p:bldP spid="7" grpId="0" animBg="1"/>
      <p:bldP spid="7" grpId="1" animBg="1"/>
      <p:bldP spid="20" grpId="0" animBg="1"/>
      <p:bldP spid="20" grpId="1" animBg="1"/>
      <p:bldP spid="9" grpId="0" animBg="1"/>
      <p:bldP spid="2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-269924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50"/>
            <a:ext cx="4839900" cy="68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666998" y="6350000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smtClean="0"/>
              <a:t>Fondo: </a:t>
            </a:r>
            <a:r>
              <a:rPr lang="es-ES" dirty="0" err="1" smtClean="0"/>
              <a:t>GoogleMaps</a:t>
            </a:r>
            <a:r>
              <a:rPr lang="es-ES" dirty="0" smtClean="0"/>
              <a:t> + </a:t>
            </a:r>
            <a:r>
              <a:rPr lang="es-ES" dirty="0" err="1" smtClean="0"/>
              <a:t>Traffic</a:t>
            </a:r>
            <a:r>
              <a:rPr lang="es-ES" dirty="0" smtClean="0"/>
              <a:t>, Longitud de Cola CALCULADA Resultados Simulación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424125">
            <a:off x="5079467" y="5155740"/>
            <a:ext cx="3171810" cy="108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1568331">
            <a:off x="2253785" y="4147003"/>
            <a:ext cx="2736674" cy="94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51832" y="447278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 rot="17951381">
            <a:off x="3471362" y="5817328"/>
            <a:ext cx="2319443" cy="11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676400" y="459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Longitud de Cola ( Micro Simulador de Transito )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 rot="17951381">
            <a:off x="4042886" y="2831288"/>
            <a:ext cx="3530306" cy="9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eñal de prohibido 9"/>
          <p:cNvSpPr/>
          <p:nvPr/>
        </p:nvSpPr>
        <p:spPr>
          <a:xfrm>
            <a:off x="3305885" y="4082723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Señal de prohibido 22"/>
          <p:cNvSpPr/>
          <p:nvPr/>
        </p:nvSpPr>
        <p:spPr>
          <a:xfrm>
            <a:off x="8061029" y="5592221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Señal de prohibido 23"/>
          <p:cNvSpPr/>
          <p:nvPr/>
        </p:nvSpPr>
        <p:spPr>
          <a:xfrm>
            <a:off x="3774190" y="6440836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51586" y="5380503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Dimas Motta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241358" y="4349655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Cruz del Defensor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709306" y="6157741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</a:t>
            </a:r>
            <a:r>
              <a:rPr lang="es-ES" dirty="0" err="1" smtClean="0"/>
              <a:t>Boggiani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ACTUAL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26709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7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  <p:bldP spid="23" grpId="0" animBg="1"/>
      <p:bldP spid="24" grpId="0" animBg="1"/>
      <p:bldP spid="15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-269924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50"/>
            <a:ext cx="4839900" cy="68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666998" y="6350000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smtClean="0"/>
              <a:t>Fondo: </a:t>
            </a:r>
            <a:r>
              <a:rPr lang="es-ES" dirty="0" err="1" smtClean="0"/>
              <a:t>GoogleMaps</a:t>
            </a:r>
            <a:r>
              <a:rPr lang="es-ES" dirty="0" smtClean="0"/>
              <a:t> + </a:t>
            </a:r>
            <a:r>
              <a:rPr lang="es-ES" dirty="0" err="1" smtClean="0"/>
              <a:t>Traffic</a:t>
            </a:r>
            <a:r>
              <a:rPr lang="es-ES" dirty="0" smtClean="0"/>
              <a:t>, Longitud de Cola CALCULADA Resultados Simulación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424125">
            <a:off x="5079467" y="5155740"/>
            <a:ext cx="3171810" cy="108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1568331">
            <a:off x="2253785" y="4147003"/>
            <a:ext cx="2736674" cy="94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51832" y="447278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 rot="17951381">
            <a:off x="3471362" y="5817328"/>
            <a:ext cx="2319443" cy="11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676400" y="459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Longitud de Cola ( Micro Simulador de Transito )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 rot="17951381">
            <a:off x="4042886" y="2831288"/>
            <a:ext cx="3530306" cy="9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eñal de prohibido 9"/>
          <p:cNvSpPr/>
          <p:nvPr/>
        </p:nvSpPr>
        <p:spPr>
          <a:xfrm>
            <a:off x="3305885" y="4082723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Señal de prohibido 22"/>
          <p:cNvSpPr/>
          <p:nvPr/>
        </p:nvSpPr>
        <p:spPr>
          <a:xfrm>
            <a:off x="8061029" y="5592221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Señal de prohibido 23"/>
          <p:cNvSpPr/>
          <p:nvPr/>
        </p:nvSpPr>
        <p:spPr>
          <a:xfrm>
            <a:off x="3774190" y="6440836"/>
            <a:ext cx="481445" cy="481445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551586" y="5380503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Dimas Motta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241358" y="4349655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Cruz del Defensor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PROYECTO</a:t>
            </a:r>
            <a:endParaRPr lang="es-ES" sz="2800" b="1" dirty="0"/>
          </a:p>
        </p:txBody>
      </p:sp>
      <p:sp>
        <p:nvSpPr>
          <p:cNvPr id="20" name="Rectángulo 19"/>
          <p:cNvSpPr/>
          <p:nvPr/>
        </p:nvSpPr>
        <p:spPr>
          <a:xfrm rot="17951381">
            <a:off x="4802642" y="410779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7951381">
            <a:off x="5249718" y="2768166"/>
            <a:ext cx="1190023" cy="8540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 rot="1424125">
            <a:off x="5163462" y="4896089"/>
            <a:ext cx="1971157" cy="1555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 rot="1568331">
            <a:off x="4026009" y="4565689"/>
            <a:ext cx="843087" cy="9234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1709306" y="6157741"/>
            <a:ext cx="20280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Bloqueo en </a:t>
            </a:r>
            <a:r>
              <a:rPr lang="es-ES" dirty="0" err="1" smtClean="0"/>
              <a:t>Boggiani</a:t>
            </a:r>
            <a:endParaRPr lang="es-ES" dirty="0"/>
          </a:p>
        </p:txBody>
      </p:sp>
      <p:sp>
        <p:nvSpPr>
          <p:cNvPr id="33" name="Rectángulo 32"/>
          <p:cNvSpPr/>
          <p:nvPr/>
        </p:nvSpPr>
        <p:spPr>
          <a:xfrm rot="17951381">
            <a:off x="4604876" y="5132282"/>
            <a:ext cx="804320" cy="1553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5420649" y="3267617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3669323" y="391551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9647005" y="159086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040404" y="1070263"/>
            <a:ext cx="208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Instalación de 2 Cruces Semafóricos Conectados en Paralelo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5716070" y="1730326"/>
            <a:ext cx="3808928" cy="153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4113920" y="1730326"/>
            <a:ext cx="5435107" cy="2319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Intercalar 17"/>
          <p:cNvSpPr/>
          <p:nvPr/>
        </p:nvSpPr>
        <p:spPr>
          <a:xfrm>
            <a:off x="9633719" y="2736289"/>
            <a:ext cx="428296" cy="856591"/>
          </a:xfrm>
          <a:prstGeom prst="flowChartCol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040404" y="2702919"/>
            <a:ext cx="208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de Ciclos de 140 </a:t>
            </a:r>
            <a:r>
              <a:rPr lang="es-ES" dirty="0" err="1" smtClean="0"/>
              <a:t>Seg</a:t>
            </a:r>
            <a:r>
              <a:rPr lang="es-ES" dirty="0" smtClean="0"/>
              <a:t> al Rango 110/90 </a:t>
            </a:r>
            <a:r>
              <a:rPr lang="es-ES" dirty="0" err="1" smtClean="0"/>
              <a:t>Seg</a:t>
            </a:r>
            <a:r>
              <a:rPr lang="es-ES" dirty="0" smtClean="0"/>
              <a:t>. (A.I.D)</a:t>
            </a:r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 rot="17951381">
            <a:off x="9669708" y="4530204"/>
            <a:ext cx="979223" cy="193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 rot="17951381">
            <a:off x="9552721" y="465517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10515597" y="4187613"/>
            <a:ext cx="166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Longitudes de Cola</a:t>
            </a:r>
            <a:endParaRPr lang="es-ES" dirty="0"/>
          </a:p>
        </p:txBody>
      </p:sp>
      <p:sp>
        <p:nvSpPr>
          <p:cNvPr id="41" name="Flecha abajo 40"/>
          <p:cNvSpPr/>
          <p:nvPr/>
        </p:nvSpPr>
        <p:spPr>
          <a:xfrm>
            <a:off x="10515597" y="2270592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bajo 41"/>
          <p:cNvSpPr/>
          <p:nvPr/>
        </p:nvSpPr>
        <p:spPr>
          <a:xfrm>
            <a:off x="10596482" y="3691835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10528810" y="5543270"/>
            <a:ext cx="16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Desbloqueo</a:t>
            </a:r>
            <a:endParaRPr lang="es-ES" dirty="0"/>
          </a:p>
        </p:txBody>
      </p:sp>
      <p:sp>
        <p:nvSpPr>
          <p:cNvPr id="45" name="Flecha abajo 44"/>
          <p:cNvSpPr/>
          <p:nvPr/>
        </p:nvSpPr>
        <p:spPr>
          <a:xfrm>
            <a:off x="10596482" y="5113099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de flecha 46"/>
          <p:cNvCxnSpPr/>
          <p:nvPr/>
        </p:nvCxnSpPr>
        <p:spPr>
          <a:xfrm flipH="1">
            <a:off x="5420649" y="3267617"/>
            <a:ext cx="4213070" cy="115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H="1">
            <a:off x="5220862" y="3614007"/>
            <a:ext cx="379928" cy="6971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 flipH="1" flipV="1">
            <a:off x="4038057" y="4184481"/>
            <a:ext cx="833169" cy="3979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3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15" grpId="0" animBg="1"/>
      <p:bldP spid="25" grpId="0" animBg="1"/>
      <p:bldP spid="20" grpId="0" animBg="1"/>
      <p:bldP spid="21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/>
      <p:bldP spid="18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-269924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50"/>
            <a:ext cx="4839899" cy="68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666998" y="6350000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smtClean="0"/>
              <a:t>Fondo: </a:t>
            </a:r>
            <a:r>
              <a:rPr lang="es-ES" dirty="0" err="1" smtClean="0"/>
              <a:t>GoogleMaps</a:t>
            </a:r>
            <a:r>
              <a:rPr lang="es-ES" dirty="0" smtClean="0"/>
              <a:t> + </a:t>
            </a:r>
            <a:r>
              <a:rPr lang="es-ES" dirty="0" err="1" smtClean="0"/>
              <a:t>Traffic</a:t>
            </a:r>
            <a:r>
              <a:rPr lang="es-ES" dirty="0" smtClean="0"/>
              <a:t>, Longitud de Cola CALCULADA Resultados Simulación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424125">
            <a:off x="5079467" y="5155740"/>
            <a:ext cx="3171810" cy="108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1568331">
            <a:off x="2253785" y="4147003"/>
            <a:ext cx="2736674" cy="94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51832" y="447278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 rot="17951381">
            <a:off x="3471362" y="5817328"/>
            <a:ext cx="2319443" cy="11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676400" y="459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Longitud de Cola ( Micro Simulador de Transito )</a:t>
            </a:r>
          </a:p>
          <a:p>
            <a:r>
              <a:rPr lang="es-ES" dirty="0" smtClean="0"/>
              <a:t>Relación del Cruce y Entorno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 rot="17951381">
            <a:off x="4042886" y="2831288"/>
            <a:ext cx="3530306" cy="9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PROYECTO</a:t>
            </a:r>
            <a:endParaRPr lang="es-ES" sz="2800" b="1" dirty="0"/>
          </a:p>
        </p:txBody>
      </p:sp>
      <p:sp>
        <p:nvSpPr>
          <p:cNvPr id="20" name="Rectángulo 19"/>
          <p:cNvSpPr/>
          <p:nvPr/>
        </p:nvSpPr>
        <p:spPr>
          <a:xfrm rot="17951381">
            <a:off x="4802642" y="410779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7951381">
            <a:off x="5249718" y="2768166"/>
            <a:ext cx="1190023" cy="8540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 rot="1424125">
            <a:off x="5163462" y="4896089"/>
            <a:ext cx="1971157" cy="1555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 rot="1568331">
            <a:off x="4026009" y="4565689"/>
            <a:ext cx="843087" cy="9234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 rot="17951381">
            <a:off x="4604876" y="5132282"/>
            <a:ext cx="804320" cy="1553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5420649" y="3267617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3669323" y="391551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9647005" y="159086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040404" y="1070263"/>
            <a:ext cx="208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Instalación de 2 Cruces Semafóricos Conectados en Paralelo</a:t>
            </a:r>
            <a:endParaRPr lang="es-ES" dirty="0"/>
          </a:p>
        </p:txBody>
      </p:sp>
      <p:sp>
        <p:nvSpPr>
          <p:cNvPr id="18" name="Intercalar 17"/>
          <p:cNvSpPr/>
          <p:nvPr/>
        </p:nvSpPr>
        <p:spPr>
          <a:xfrm>
            <a:off x="9633719" y="2736289"/>
            <a:ext cx="428296" cy="856591"/>
          </a:xfrm>
          <a:prstGeom prst="flowChartCol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040404" y="2702919"/>
            <a:ext cx="208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de Ciclos de 140 </a:t>
            </a:r>
            <a:r>
              <a:rPr lang="es-ES" dirty="0" err="1" smtClean="0"/>
              <a:t>Seg</a:t>
            </a:r>
            <a:r>
              <a:rPr lang="es-ES" dirty="0" smtClean="0"/>
              <a:t> al Rango 110/90 </a:t>
            </a:r>
            <a:r>
              <a:rPr lang="es-ES" dirty="0" err="1" smtClean="0"/>
              <a:t>Seg</a:t>
            </a:r>
            <a:r>
              <a:rPr lang="es-ES" dirty="0" smtClean="0"/>
              <a:t>. (A.I.D)</a:t>
            </a:r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 rot="17951381">
            <a:off x="9669708" y="4530204"/>
            <a:ext cx="979223" cy="193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 rot="17951381">
            <a:off x="9552721" y="465517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10515597" y="4187613"/>
            <a:ext cx="166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Longitudes de Cola</a:t>
            </a:r>
            <a:endParaRPr lang="es-ES" dirty="0"/>
          </a:p>
        </p:txBody>
      </p:sp>
      <p:sp>
        <p:nvSpPr>
          <p:cNvPr id="41" name="Flecha abajo 40"/>
          <p:cNvSpPr/>
          <p:nvPr/>
        </p:nvSpPr>
        <p:spPr>
          <a:xfrm>
            <a:off x="10515597" y="2270592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bajo 41"/>
          <p:cNvSpPr/>
          <p:nvPr/>
        </p:nvSpPr>
        <p:spPr>
          <a:xfrm>
            <a:off x="10596482" y="3691835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10528810" y="5543270"/>
            <a:ext cx="16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Desbloqueo</a:t>
            </a:r>
            <a:endParaRPr lang="es-ES" dirty="0"/>
          </a:p>
        </p:txBody>
      </p:sp>
      <p:sp>
        <p:nvSpPr>
          <p:cNvPr id="45" name="Flecha abajo 44"/>
          <p:cNvSpPr/>
          <p:nvPr/>
        </p:nvSpPr>
        <p:spPr>
          <a:xfrm>
            <a:off x="10596482" y="5113099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524998" y="2565400"/>
            <a:ext cx="2602131" cy="1126435"/>
          </a:xfrm>
          <a:prstGeom prst="rect">
            <a:avLst/>
          </a:pr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7402904" y="2827789"/>
            <a:ext cx="319904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Control de Estacionamiento IRREGULAR</a:t>
            </a:r>
            <a:endParaRPr lang="es-ES" dirty="0"/>
          </a:p>
        </p:txBody>
      </p:sp>
      <p:sp>
        <p:nvSpPr>
          <p:cNvPr id="26" name="Más 25"/>
          <p:cNvSpPr/>
          <p:nvPr/>
        </p:nvSpPr>
        <p:spPr>
          <a:xfrm>
            <a:off x="9150801" y="2756198"/>
            <a:ext cx="643914" cy="780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 rot="1568331">
            <a:off x="1365236" y="4903988"/>
            <a:ext cx="1828681" cy="93472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 rot="17956410">
            <a:off x="2291268" y="5101776"/>
            <a:ext cx="1828681" cy="93472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 rot="17956410">
            <a:off x="1033884" y="4455639"/>
            <a:ext cx="1828681" cy="93472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 rot="17956410">
            <a:off x="3224938" y="2681000"/>
            <a:ext cx="2684055" cy="55174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/>
          <p:cNvSpPr/>
          <p:nvPr/>
        </p:nvSpPr>
        <p:spPr>
          <a:xfrm rot="1568331">
            <a:off x="3218938" y="2810957"/>
            <a:ext cx="2284865" cy="89706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 rot="17956410">
            <a:off x="7789911" y="5306964"/>
            <a:ext cx="1225492" cy="84347"/>
          </a:xfrm>
          <a:prstGeom prst="rect">
            <a:avLst/>
          </a:prstGeom>
          <a:noFill/>
          <a:ln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 rot="16200000">
            <a:off x="6437058" y="2827789"/>
            <a:ext cx="31990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 estructuración de los Sentidos de Circulación</a:t>
            </a:r>
            <a:endParaRPr lang="es-ES" dirty="0"/>
          </a:p>
        </p:txBody>
      </p:sp>
      <p:sp>
        <p:nvSpPr>
          <p:cNvPr id="56" name="Más 55"/>
          <p:cNvSpPr/>
          <p:nvPr/>
        </p:nvSpPr>
        <p:spPr>
          <a:xfrm>
            <a:off x="8184955" y="2756198"/>
            <a:ext cx="643914" cy="78083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>
            <a:stCxn id="52" idx="1"/>
          </p:cNvCxnSpPr>
          <p:nvPr/>
        </p:nvCxnSpPr>
        <p:spPr>
          <a:xfrm flipV="1">
            <a:off x="3910742" y="1730326"/>
            <a:ext cx="1190392" cy="2148906"/>
          </a:xfrm>
          <a:prstGeom prst="straightConnector1">
            <a:avLst/>
          </a:prstGeom>
          <a:ln w="76200"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endCxn id="53" idx="3"/>
          </p:cNvCxnSpPr>
          <p:nvPr/>
        </p:nvCxnSpPr>
        <p:spPr>
          <a:xfrm>
            <a:off x="2708787" y="2050332"/>
            <a:ext cx="2678178" cy="1308774"/>
          </a:xfrm>
          <a:prstGeom prst="straightConnector1">
            <a:avLst/>
          </a:prstGeom>
          <a:ln w="76200"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H="1">
            <a:off x="2564905" y="1091321"/>
            <a:ext cx="1383118" cy="2372166"/>
          </a:xfrm>
          <a:prstGeom prst="straightConnector1">
            <a:avLst/>
          </a:prstGeom>
          <a:ln w="76200">
            <a:tailEnd type="triangle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8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6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Intersección </a:t>
            </a:r>
            <a:r>
              <a:rPr lang="es-ES" dirty="0" err="1" smtClean="0"/>
              <a:t>Rca</a:t>
            </a:r>
            <a:r>
              <a:rPr lang="es-ES" dirty="0" smtClean="0"/>
              <a:t>. Argentina/San Martin y </a:t>
            </a:r>
            <a:r>
              <a:rPr lang="es-ES" dirty="0" err="1" smtClean="0"/>
              <a:t>Mcal</a:t>
            </a:r>
            <a:r>
              <a:rPr lang="es-ES" dirty="0" smtClean="0"/>
              <a:t>. López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-269924"/>
            <a:ext cx="200025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76049" y="501050"/>
            <a:ext cx="4839899" cy="68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666998" y="6350000"/>
            <a:ext cx="754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dirty="0" smtClean="0"/>
              <a:t>Fondo: </a:t>
            </a:r>
            <a:r>
              <a:rPr lang="es-ES" dirty="0" err="1" smtClean="0"/>
              <a:t>GoogleMaps</a:t>
            </a:r>
            <a:r>
              <a:rPr lang="es-ES" dirty="0" smtClean="0"/>
              <a:t> + </a:t>
            </a:r>
            <a:r>
              <a:rPr lang="es-ES" dirty="0" err="1" smtClean="0"/>
              <a:t>Traffic</a:t>
            </a:r>
            <a:r>
              <a:rPr lang="es-ES" dirty="0" smtClean="0"/>
              <a:t>, Longitud de Cola CALCULADA Resultados Simulación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424125">
            <a:off x="5079467" y="5155740"/>
            <a:ext cx="3171810" cy="1084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1568331">
            <a:off x="2253785" y="4147003"/>
            <a:ext cx="2736674" cy="940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51832" y="4472786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 rot="17951381">
            <a:off x="3471362" y="5817328"/>
            <a:ext cx="2319443" cy="1158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1676400" y="4598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Longitud de Cola ( Micro Simulador de Transito )</a:t>
            </a:r>
          </a:p>
          <a:p>
            <a:r>
              <a:rPr lang="es-ES" dirty="0" smtClean="0"/>
              <a:t>Resultados en %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 rot="17951381">
            <a:off x="4042886" y="2831288"/>
            <a:ext cx="3530306" cy="905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246185" y="3094892"/>
            <a:ext cx="21453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Situación</a:t>
            </a:r>
          </a:p>
          <a:p>
            <a:pPr algn="ctr"/>
            <a:r>
              <a:rPr lang="es-ES" sz="2800" b="1" dirty="0" smtClean="0"/>
              <a:t>PROYECTO</a:t>
            </a:r>
            <a:endParaRPr lang="es-ES" sz="2800" b="1" dirty="0"/>
          </a:p>
        </p:txBody>
      </p:sp>
      <p:sp>
        <p:nvSpPr>
          <p:cNvPr id="20" name="Rectángulo 19"/>
          <p:cNvSpPr/>
          <p:nvPr/>
        </p:nvSpPr>
        <p:spPr>
          <a:xfrm rot="17951381">
            <a:off x="4802642" y="410779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 rot="17951381">
            <a:off x="5249718" y="2768166"/>
            <a:ext cx="1190023" cy="8540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 rot="1424125">
            <a:off x="5163462" y="4896089"/>
            <a:ext cx="1971157" cy="1555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 rot="1568331">
            <a:off x="4026009" y="4565689"/>
            <a:ext cx="843087" cy="9234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 rot="17951381">
            <a:off x="4604876" y="5132282"/>
            <a:ext cx="804320" cy="1553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5420649" y="3267617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3669323" y="391551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/>
          <p:cNvSpPr/>
          <p:nvPr/>
        </p:nvSpPr>
        <p:spPr>
          <a:xfrm>
            <a:off x="9647005" y="1590863"/>
            <a:ext cx="295421" cy="295421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0040404" y="1070263"/>
            <a:ext cx="208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Instalación de 2 Cruces Semafóricos Conectados en Paralelo</a:t>
            </a:r>
            <a:endParaRPr lang="es-ES" dirty="0"/>
          </a:p>
        </p:txBody>
      </p:sp>
      <p:sp>
        <p:nvSpPr>
          <p:cNvPr id="18" name="Intercalar 17"/>
          <p:cNvSpPr/>
          <p:nvPr/>
        </p:nvSpPr>
        <p:spPr>
          <a:xfrm>
            <a:off x="9633719" y="2736289"/>
            <a:ext cx="428296" cy="856591"/>
          </a:xfrm>
          <a:prstGeom prst="flowChartCol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040404" y="2702919"/>
            <a:ext cx="208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de Ciclos de 140 </a:t>
            </a:r>
            <a:r>
              <a:rPr lang="es-ES" dirty="0" err="1" smtClean="0"/>
              <a:t>Seg</a:t>
            </a:r>
            <a:r>
              <a:rPr lang="es-ES" dirty="0" smtClean="0"/>
              <a:t> al Rango 110/90 </a:t>
            </a:r>
            <a:r>
              <a:rPr lang="es-ES" dirty="0" err="1" smtClean="0"/>
              <a:t>Seg</a:t>
            </a:r>
            <a:r>
              <a:rPr lang="es-ES" dirty="0" smtClean="0"/>
              <a:t>. (A.I.D)</a:t>
            </a:r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 rot="17951381">
            <a:off x="9669708" y="4530204"/>
            <a:ext cx="979223" cy="193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 rot="17951381">
            <a:off x="9552721" y="4655170"/>
            <a:ext cx="592703" cy="1072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/>
          <p:cNvSpPr txBox="1"/>
          <p:nvPr/>
        </p:nvSpPr>
        <p:spPr>
          <a:xfrm>
            <a:off x="10515597" y="4187613"/>
            <a:ext cx="1663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Longitudes de Cola</a:t>
            </a:r>
            <a:endParaRPr lang="es-ES" dirty="0"/>
          </a:p>
        </p:txBody>
      </p:sp>
      <p:sp>
        <p:nvSpPr>
          <p:cNvPr id="41" name="Flecha abajo 40"/>
          <p:cNvSpPr/>
          <p:nvPr/>
        </p:nvSpPr>
        <p:spPr>
          <a:xfrm>
            <a:off x="10515597" y="2270592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lecha abajo 41"/>
          <p:cNvSpPr/>
          <p:nvPr/>
        </p:nvSpPr>
        <p:spPr>
          <a:xfrm>
            <a:off x="10596482" y="3691835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10528810" y="5543270"/>
            <a:ext cx="16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Desbloqueo</a:t>
            </a:r>
            <a:endParaRPr lang="es-ES" dirty="0"/>
          </a:p>
        </p:txBody>
      </p:sp>
      <p:sp>
        <p:nvSpPr>
          <p:cNvPr id="45" name="Flecha abajo 44"/>
          <p:cNvSpPr/>
          <p:nvPr/>
        </p:nvSpPr>
        <p:spPr>
          <a:xfrm>
            <a:off x="10596482" y="5113099"/>
            <a:ext cx="965200" cy="4323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524998" y="2565400"/>
            <a:ext cx="2602131" cy="1126435"/>
          </a:xfrm>
          <a:prstGeom prst="rect">
            <a:avLst/>
          </a:prstGeom>
          <a:noFill/>
          <a:ln w="381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 rot="16200000">
            <a:off x="7402904" y="2827789"/>
            <a:ext cx="319904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Control de Estacionamiento IRREGULAR</a:t>
            </a:r>
            <a:endParaRPr lang="es-ES" dirty="0"/>
          </a:p>
        </p:txBody>
      </p:sp>
      <p:sp>
        <p:nvSpPr>
          <p:cNvPr id="26" name="Más 25"/>
          <p:cNvSpPr/>
          <p:nvPr/>
        </p:nvSpPr>
        <p:spPr>
          <a:xfrm>
            <a:off x="9150801" y="2756198"/>
            <a:ext cx="643914" cy="7808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/>
          <p:cNvSpPr txBox="1"/>
          <p:nvPr/>
        </p:nvSpPr>
        <p:spPr>
          <a:xfrm rot="16200000">
            <a:off x="6437058" y="2827789"/>
            <a:ext cx="31990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 estructuración de los Sentidos de Circulación</a:t>
            </a:r>
            <a:endParaRPr lang="es-ES" dirty="0"/>
          </a:p>
        </p:txBody>
      </p:sp>
      <p:sp>
        <p:nvSpPr>
          <p:cNvPr id="56" name="Más 55"/>
          <p:cNvSpPr/>
          <p:nvPr/>
        </p:nvSpPr>
        <p:spPr>
          <a:xfrm>
            <a:off x="8184955" y="2756198"/>
            <a:ext cx="643914" cy="780837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7176755" y="5023836"/>
            <a:ext cx="1162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40 %</a:t>
            </a:r>
          </a:p>
          <a:p>
            <a:endParaRPr lang="es-ES" dirty="0"/>
          </a:p>
        </p:txBody>
      </p:sp>
      <p:sp>
        <p:nvSpPr>
          <p:cNvPr id="47" name="CuadroTexto 46"/>
          <p:cNvSpPr txBox="1"/>
          <p:nvPr/>
        </p:nvSpPr>
        <p:spPr>
          <a:xfrm>
            <a:off x="2642983" y="3898274"/>
            <a:ext cx="1162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/>
              <a:t>5</a:t>
            </a:r>
            <a:r>
              <a:rPr lang="es-ES" dirty="0" smtClean="0"/>
              <a:t>0 %</a:t>
            </a:r>
          </a:p>
          <a:p>
            <a:endParaRPr lang="es-ES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08117" y="1306824"/>
            <a:ext cx="1162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30 %</a:t>
            </a:r>
          </a:p>
          <a:p>
            <a:endParaRPr lang="es-ES" dirty="0"/>
          </a:p>
        </p:txBody>
      </p:sp>
      <p:sp>
        <p:nvSpPr>
          <p:cNvPr id="50" name="CuadroTexto 49"/>
          <p:cNvSpPr txBox="1"/>
          <p:nvPr/>
        </p:nvSpPr>
        <p:spPr>
          <a:xfrm>
            <a:off x="4162006" y="5576177"/>
            <a:ext cx="1162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50 %</a:t>
            </a:r>
          </a:p>
          <a:p>
            <a:endParaRPr lang="es-E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5345476" y="3730039"/>
            <a:ext cx="11621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60 %</a:t>
            </a:r>
          </a:p>
          <a:p>
            <a:endParaRPr lang="es-ES" dirty="0"/>
          </a:p>
        </p:txBody>
      </p:sp>
      <p:sp>
        <p:nvSpPr>
          <p:cNvPr id="7" name="Flecha abajo 6"/>
          <p:cNvSpPr/>
          <p:nvPr/>
        </p:nvSpPr>
        <p:spPr>
          <a:xfrm>
            <a:off x="6014225" y="3876535"/>
            <a:ext cx="370828" cy="6454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Flecha abajo 58"/>
          <p:cNvSpPr/>
          <p:nvPr/>
        </p:nvSpPr>
        <p:spPr>
          <a:xfrm>
            <a:off x="5926543" y="1467547"/>
            <a:ext cx="370828" cy="645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lecha abajo 59"/>
          <p:cNvSpPr/>
          <p:nvPr/>
        </p:nvSpPr>
        <p:spPr>
          <a:xfrm>
            <a:off x="7757822" y="5163329"/>
            <a:ext cx="370828" cy="645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Flecha abajo 61"/>
          <p:cNvSpPr/>
          <p:nvPr/>
        </p:nvSpPr>
        <p:spPr>
          <a:xfrm>
            <a:off x="3288420" y="4030046"/>
            <a:ext cx="370828" cy="645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Flecha abajo 62"/>
          <p:cNvSpPr/>
          <p:nvPr/>
        </p:nvSpPr>
        <p:spPr>
          <a:xfrm>
            <a:off x="4785584" y="5713714"/>
            <a:ext cx="370828" cy="645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Flecha abajo 63"/>
          <p:cNvSpPr/>
          <p:nvPr/>
        </p:nvSpPr>
        <p:spPr>
          <a:xfrm>
            <a:off x="221483" y="4105034"/>
            <a:ext cx="370828" cy="6454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Flecha abajo 64"/>
          <p:cNvSpPr/>
          <p:nvPr/>
        </p:nvSpPr>
        <p:spPr>
          <a:xfrm>
            <a:off x="2158426" y="5036606"/>
            <a:ext cx="370828" cy="6454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927100" y="3946925"/>
            <a:ext cx="1602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Tiempos de Espera</a:t>
            </a:r>
            <a:endParaRPr lang="es-ES" dirty="0"/>
          </a:p>
        </p:txBody>
      </p:sp>
      <p:sp>
        <p:nvSpPr>
          <p:cNvPr id="66" name="CuadroTexto 65"/>
          <p:cNvSpPr txBox="1"/>
          <p:nvPr/>
        </p:nvSpPr>
        <p:spPr>
          <a:xfrm>
            <a:off x="915063" y="4848180"/>
            <a:ext cx="1288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Reducción Longitud de Cola</a:t>
            </a:r>
            <a:endParaRPr lang="es-ES" dirty="0"/>
          </a:p>
        </p:txBody>
      </p:sp>
      <p:cxnSp>
        <p:nvCxnSpPr>
          <p:cNvPr id="15" name="Conector recto 14"/>
          <p:cNvCxnSpPr/>
          <p:nvPr/>
        </p:nvCxnSpPr>
        <p:spPr>
          <a:xfrm>
            <a:off x="95249" y="4870255"/>
            <a:ext cx="243400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05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49" grpId="0" animBg="1"/>
      <p:bldP spid="50" grpId="0" animBg="1"/>
      <p:bldP spid="57" grpId="0" animBg="1"/>
      <p:bldP spid="7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10" grpId="0"/>
      <p:bldP spid="6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536</Words>
  <Application>Microsoft Office PowerPoint</Application>
  <PresentationFormat>Panorámica</PresentationFormat>
  <Paragraphs>83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PROYECTO MCAL. LOPEZ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MCAL. LOPEZ</dc:title>
  <dc:creator>Juan Josè Rolòn</dc:creator>
  <cp:lastModifiedBy>Juan Josè Rolòn</cp:lastModifiedBy>
  <cp:revision>24</cp:revision>
  <dcterms:created xsi:type="dcterms:W3CDTF">2018-01-29T13:23:50Z</dcterms:created>
  <dcterms:modified xsi:type="dcterms:W3CDTF">2018-01-29T16:39:32Z</dcterms:modified>
</cp:coreProperties>
</file>